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8" r:id="rId4"/>
    <p:sldId id="269" r:id="rId5"/>
    <p:sldId id="261" r:id="rId6"/>
    <p:sldId id="262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8" r:id="rId15"/>
    <p:sldId id="279" r:id="rId16"/>
    <p:sldId id="280" r:id="rId17"/>
    <p:sldId id="282" r:id="rId18"/>
    <p:sldId id="283" r:id="rId19"/>
    <p:sldId id="284" r:id="rId20"/>
    <p:sldId id="286" r:id="rId21"/>
    <p:sldId id="287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4F4ACA0-D1D5-4953-A8D6-A78D65237867}">
          <p14:sldIdLst>
            <p14:sldId id="258"/>
            <p14:sldId id="257"/>
            <p14:sldId id="268"/>
            <p14:sldId id="269"/>
            <p14:sldId id="261"/>
            <p14:sldId id="262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9"/>
            <p14:sldId id="280"/>
            <p14:sldId id="282"/>
            <p14:sldId id="283"/>
            <p14:sldId id="284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083E-B44A-4775-9E23-BEE9090E4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B034E-135E-4817-9F6B-43C72F3CD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0E860-C4C4-4274-BC74-980E53A35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DD9-E353-47D1-B436-1CD53727D79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648F2-773C-494B-A2F3-E031829E5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746E0-1ADA-4593-8A50-B8A4AEDF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20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462C-D6F0-474E-B117-C52D41B8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7885B-1A8B-4FBD-AE1E-759C22C7E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E9832-EFA6-4F89-9108-4606F864B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DD9-E353-47D1-B436-1CD53727D79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FCC09-D44B-42CD-86AF-F6BDB0240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2931A-9DAC-42F3-B8F5-7CB13D0C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9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4A2D02-2857-44AB-9AE9-68A5F20CAC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21FA1-C3A2-47BE-B723-2A86BB881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A8FB3-CC86-440D-BAFE-042003C64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DD9-E353-47D1-B436-1CD53727D79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76D7F-FF78-44D9-95E7-33E23705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71BC7-C504-4AD4-8DDA-CEFBC044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2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65EEC-0179-4B07-A0B6-6A7A65C0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60B44-B59B-4F4C-8F23-39606485D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552F5-BFB8-4892-BE9C-515417DC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DD9-E353-47D1-B436-1CD53727D79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FC890-93C6-4F24-ABA6-ABA5AD30E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D1A79-CB03-4868-A287-A9A7C4E2B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39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A0D7-E195-4EAF-AF00-AB173E31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C26B-0A3F-4264-B4A8-CC7C7AC9D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13631-45EC-4CBD-A186-654BDC6F4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DD9-E353-47D1-B436-1CD53727D79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89037-76C2-43DD-8F91-C3C72B2A1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5DC9C-5570-4F0F-B6DB-9054EAEC2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0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A19A-3ECE-4C4B-932D-6B6CB8A4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DB91E-D21A-4581-9C8F-CD3725572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7546F-D2A3-42F5-B493-6B50E34A5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20493-0E9D-4E09-8168-6C314767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DD9-E353-47D1-B436-1CD53727D79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EAC80-E6C7-42B9-A0AA-ABF9C3071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0659B-3410-4143-B441-17C65584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62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EA0A-C402-4370-B148-767D92CD5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4149B-C6FA-451A-8AC0-E2E4AD31E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1B7FC-2A9E-4BAE-B2BC-A852744B8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67DA-D2C8-4A0C-AAC4-D326CAAE9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E4C27-9969-4317-8174-F15045ECD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E3CB1D-4612-4585-A423-8B1C36F1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DD9-E353-47D1-B436-1CD53727D79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19246-0DA9-45AF-B97F-6286314A0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695097-0810-4A32-A952-91A646C72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59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15622-F179-415B-83C4-BA483B3EB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3BD802-9313-4804-9D82-42F7D1D1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DD9-E353-47D1-B436-1CD53727D79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D8792-7AFF-4B5E-84E3-B939D06AB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C3780-86C8-468E-AC40-F2B3DE73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41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0E9E7-13D5-47AE-A5AE-DD56D3B8E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DD9-E353-47D1-B436-1CD53727D79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BABACC-C70B-45D5-B641-B3720DDA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62521-FAEF-4A49-9F62-6EA9AD5F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45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628E-47D8-457E-905B-925F76824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45A61-0F92-46A4-B35D-DA67D7222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3EE37-8CD5-462C-9AB1-201EBE4FC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1B58C-149E-491B-A716-BDCC03560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DD9-E353-47D1-B436-1CD53727D79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25FB3-474C-4C6F-9CD4-3D5F257B2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52460-8E78-41A2-9F89-1D678F17D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87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3E07-A40E-41C1-970D-2486A531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EBFC46-D8A8-43B8-A983-368676CA14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C35E6-21FE-486F-8FDC-C1542124D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88F042-F5EC-4C11-9AE6-048F0F6C8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DD9-E353-47D1-B436-1CD53727D79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B6943-BBAF-4700-B32C-364121946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4467A-EDEF-4B9F-AEBC-2DABB3FF5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05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B4663-0542-4815-881F-447FF380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2FA0B-C861-42B0-AAA0-6BB52791A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AC6FB-B28B-4061-85A7-9E538E99B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89DD9-E353-47D1-B436-1CD53727D795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5F596-D00B-4564-B117-2850FCBCE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2FF5C-55E9-46BB-8998-2B3F7A158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93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C166314-699D-4E08-A3EB-9BE9841B6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0745" y="5025006"/>
            <a:ext cx="3883845" cy="755009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rgbClr val="D2B82F"/>
                </a:solidFill>
                <a:latin typeface="Sylfaen" panose="010A0502050306030303" pitchFamily="18" charset="0"/>
              </a:rPr>
              <a:t>Nikolai Alexander – CSCI4502</a:t>
            </a:r>
          </a:p>
          <a:p>
            <a:r>
              <a:rPr lang="en-US" sz="2000" dirty="0">
                <a:solidFill>
                  <a:srgbClr val="D2B82F"/>
                </a:solidFill>
                <a:latin typeface="Sylfaen" panose="010A0502050306030303" pitchFamily="18" charset="0"/>
              </a:rPr>
              <a:t>nial3328@colorado.edu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1154-34A2-43BE-8019-67609B89C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8327" y="3263317"/>
            <a:ext cx="4192418" cy="1258348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D2B82F"/>
                </a:solidFill>
                <a:latin typeface="Sylfaen" panose="010A0502050306030303" pitchFamily="18" charset="0"/>
              </a:rPr>
              <a:t>Auction House</a:t>
            </a:r>
            <a:br>
              <a:rPr lang="en-US" sz="4800" dirty="0">
                <a:solidFill>
                  <a:srgbClr val="D2B82F"/>
                </a:solidFill>
                <a:latin typeface="Sylfaen" panose="010A0502050306030303" pitchFamily="18" charset="0"/>
              </a:rPr>
            </a:br>
            <a:r>
              <a:rPr lang="en-US" sz="4800" dirty="0">
                <a:solidFill>
                  <a:srgbClr val="D2B82F"/>
                </a:solidFill>
                <a:latin typeface="Sylfaen" panose="010A0502050306030303" pitchFamily="18" charset="0"/>
              </a:rPr>
              <a:t>Price Analysis</a:t>
            </a:r>
          </a:p>
        </p:txBody>
      </p:sp>
    </p:spTree>
    <p:extLst>
      <p:ext uri="{BB962C8B-B14F-4D97-AF65-F5344CB8AC3E}">
        <p14:creationId xmlns:p14="http://schemas.microsoft.com/office/powerpoint/2010/main" val="3046129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5054-E8EB-4A35-A24C-47EC8DDB5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Sylfaen" panose="010A0502050306030303" pitchFamily="18" charset="0"/>
              </a:rPr>
              <a:t>Simple Linear Regression – </a:t>
            </a:r>
            <a:r>
              <a:rPr lang="en-US" sz="4200" dirty="0" err="1">
                <a:solidFill>
                  <a:schemeClr val="bg1"/>
                </a:solidFill>
                <a:latin typeface="Sylfaen" panose="010A0502050306030303" pitchFamily="18" charset="0"/>
              </a:rPr>
              <a:t>Devilsaur</a:t>
            </a:r>
            <a:r>
              <a:rPr lang="en-US" sz="4200" dirty="0">
                <a:solidFill>
                  <a:schemeClr val="bg1"/>
                </a:solidFill>
                <a:latin typeface="Sylfaen" panose="010A0502050306030303" pitchFamily="18" charset="0"/>
              </a:rPr>
              <a:t> Leather</a:t>
            </a:r>
            <a:endParaRPr lang="en-US" sz="4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DE03F5-1CCC-45DB-B6BB-827E4270A64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Contrary to other </a:t>
                </a:r>
                <a:r>
                  <a:rPr lang="en-US" dirty="0" err="1">
                    <a:solidFill>
                      <a:schemeClr val="bg1"/>
                    </a:solidFill>
                  </a:rPr>
                  <a:t>BiS</a:t>
                </a:r>
                <a:r>
                  <a:rPr lang="en-US" dirty="0">
                    <a:solidFill>
                      <a:schemeClr val="bg1"/>
                    </a:solidFill>
                  </a:rPr>
                  <a:t>, performed well</a:t>
                </a:r>
              </a:p>
              <a:p>
                <a:r>
                  <a:rPr lang="en-US" dirty="0" err="1">
                    <a:solidFill>
                      <a:schemeClr val="bg1"/>
                    </a:solidFill>
                  </a:rPr>
                  <a:t>Devilsaur</a:t>
                </a:r>
                <a:r>
                  <a:rPr lang="en-US" dirty="0">
                    <a:solidFill>
                      <a:schemeClr val="bg1"/>
                    </a:solidFill>
                  </a:rPr>
                  <a:t> Leggings vs </a:t>
                </a:r>
                <a:r>
                  <a:rPr lang="en-US" dirty="0" err="1">
                    <a:solidFill>
                      <a:schemeClr val="bg1"/>
                    </a:solidFill>
                  </a:rPr>
                  <a:t>Devilsaur</a:t>
                </a:r>
                <a:r>
                  <a:rPr lang="en-US" dirty="0">
                    <a:solidFill>
                      <a:schemeClr val="bg1"/>
                    </a:solidFill>
                  </a:rPr>
                  <a:t> Leather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81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67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 err="1">
                    <a:solidFill>
                      <a:schemeClr val="bg1"/>
                    </a:solidFill>
                  </a:rPr>
                  <a:t>Devilsaur</a:t>
                </a:r>
                <a:r>
                  <a:rPr lang="en-US" dirty="0">
                    <a:solidFill>
                      <a:schemeClr val="bg1"/>
                    </a:solidFill>
                  </a:rPr>
                  <a:t> Gauntlets vs </a:t>
                </a:r>
                <a:r>
                  <a:rPr lang="en-US" dirty="0" err="1">
                    <a:solidFill>
                      <a:schemeClr val="bg1"/>
                    </a:solidFill>
                  </a:rPr>
                  <a:t>Devilsaur</a:t>
                </a:r>
                <a:r>
                  <a:rPr lang="en-US" dirty="0">
                    <a:solidFill>
                      <a:schemeClr val="bg1"/>
                    </a:solidFill>
                  </a:rPr>
                  <a:t> Leather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=0.00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28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0.68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DE03F5-1CCC-45DB-B6BB-827E4270A6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882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A51B01-84E4-4634-A696-51EC0B7A7C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282" y="2015566"/>
            <a:ext cx="6139835" cy="2826867"/>
          </a:xfrm>
        </p:spPr>
      </p:pic>
    </p:spTree>
    <p:extLst>
      <p:ext uri="{BB962C8B-B14F-4D97-AF65-F5344CB8AC3E}">
        <p14:creationId xmlns:p14="http://schemas.microsoft.com/office/powerpoint/2010/main" val="1137544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530F-9CE1-48A5-A471-1024BD2E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Simple Linear Regression – Consumables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6A99E9-C453-4FBB-B4F3-468549EEC2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Consistently performed better than </a:t>
                </a:r>
                <a:r>
                  <a:rPr lang="en-US" dirty="0" err="1">
                    <a:solidFill>
                      <a:schemeClr val="bg1"/>
                    </a:solidFill>
                  </a:rPr>
                  <a:t>BiS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Greater Fire Protection Potion vs Elemental Fire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=0.00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72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52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Free Action Potion vs Blackmouth Oil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=0.00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608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Swiftness Potion vs </a:t>
                </a:r>
                <a:r>
                  <a:rPr lang="en-US" dirty="0" err="1">
                    <a:solidFill>
                      <a:schemeClr val="bg1"/>
                    </a:solidFill>
                  </a:rPr>
                  <a:t>Swiftthistle</a:t>
                </a:r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=0.00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57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327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6A99E9-C453-4FBB-B4F3-468549EEC2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3081" r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7681A6-9540-4F30-B027-D39382CA53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273" y="1825625"/>
            <a:ext cx="4557454" cy="4351338"/>
          </a:xfrm>
        </p:spPr>
      </p:pic>
    </p:spTree>
    <p:extLst>
      <p:ext uri="{BB962C8B-B14F-4D97-AF65-F5344CB8AC3E}">
        <p14:creationId xmlns:p14="http://schemas.microsoft.com/office/powerpoint/2010/main" val="4239839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530F-9CE1-48A5-A471-1024BD2E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Simple Linear Regression – Flasks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6A99E9-C453-4FBB-B4F3-468549EEC21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All share same main ingredient – Black Lotus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Correlation proportional to player population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Flask of Supreme Power vs Black Lotus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=0.00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81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0.657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Flask of Distilled Wisdom vs Black Lotus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=0.00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607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369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Flask of the Titans vs Black Lotus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=0.00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431</m:t>
                    </m:r>
                    <m:r>
                      <a:rPr lang="en-US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0.186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6A99E9-C453-4FBB-B4F3-468549EEC2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882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503A4B9-5536-4D5F-8CA2-577AD1E546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94" y="1825625"/>
            <a:ext cx="4985412" cy="4351338"/>
          </a:xfrm>
        </p:spPr>
      </p:pic>
    </p:spTree>
    <p:extLst>
      <p:ext uri="{BB962C8B-B14F-4D97-AF65-F5344CB8AC3E}">
        <p14:creationId xmlns:p14="http://schemas.microsoft.com/office/powerpoint/2010/main" val="1466887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0555-B5A5-4116-89E9-A69C08B6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Time-Interval Analysis – Methodology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CDDCBA-B8E8-46BA-B9E1-094A7DC0BFE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Split minimum buyout prices into subsets based on time interval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Day of the Week, Hour of the Day, Part of the Day (Morning, Afternoon, Evening, Night)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Compare Best Performing Interval and Worst Performing Interval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Performance measured by sample mean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Significance measured by p-value within significance level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CDDCBA-B8E8-46BA-B9E1-094A7DC0BF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882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FD68CF-6303-44FF-B3E3-0B5A1C7E866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178352" y="1825625"/>
                <a:ext cx="4306077" cy="458450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T-statistic for difference in means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type m:val="skw"/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Degrees of Freedom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𝑑𝑓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skw"/>
                                      <m:ctrlPr>
                                        <a:rPr lang="en-US" sz="1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17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7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sz="17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7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1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US" sz="1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sz="17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7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7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7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7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17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1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n-US" sz="17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17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7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7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7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1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skw"/>
                                          <m:ctrlPr>
                                            <a:rPr lang="en-US" sz="17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17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7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7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70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7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7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p-value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=1 −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FD68CF-6303-44FF-B3E3-0B5A1C7E8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178352" y="1825625"/>
                <a:ext cx="4306077" cy="4584506"/>
              </a:xfrm>
              <a:blipFill>
                <a:blip r:embed="rId4"/>
                <a:stretch>
                  <a:fillRect l="-2266" t="-19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617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0555-B5A5-4116-89E9-A69C08B6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Sylfaen" panose="010A0502050306030303" pitchFamily="18" charset="0"/>
              </a:rPr>
              <a:t>Time-Interval Analysis – Weekday Intervals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F38FA7F-7C5C-427F-9432-293C55E142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0505" y="2523924"/>
                <a:ext cx="5469294" cy="2451904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Best Performing Day – Wednesday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69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84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=79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81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Worst Performing Day – Tuesday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46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94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=95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06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P-value: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0.0102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F38FA7F-7C5C-427F-9432-293C55E142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0505" y="2523924"/>
                <a:ext cx="5469294" cy="2451904"/>
              </a:xfrm>
              <a:blipFill>
                <a:blip r:embed="rId3"/>
                <a:stretch>
                  <a:fillRect l="-2007" t="-3980" r="-446" b="-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B511D5D-46BB-41A9-97AC-4DD0194811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050677"/>
            <a:ext cx="5858989" cy="3398399"/>
          </a:xfrm>
        </p:spPr>
      </p:pic>
    </p:spTree>
    <p:extLst>
      <p:ext uri="{BB962C8B-B14F-4D97-AF65-F5344CB8AC3E}">
        <p14:creationId xmlns:p14="http://schemas.microsoft.com/office/powerpoint/2010/main" val="1347940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0555-B5A5-4116-89E9-A69C08B6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Sylfaen" panose="010A0502050306030303" pitchFamily="18" charset="0"/>
              </a:rPr>
              <a:t>Time-Interval Analysis – Hourly Intervals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F38FA7F-7C5C-427F-9432-293C55E142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0505" y="2523924"/>
                <a:ext cx="5469294" cy="2451904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Best Performing Hour – 9pm-10pm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84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10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=88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36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Worst Performing Day – Tuesday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42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76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=94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46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P-value: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0.2712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F38FA7F-7C5C-427F-9432-293C55E142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0505" y="2523924"/>
                <a:ext cx="5469294" cy="2451904"/>
              </a:xfrm>
              <a:blipFill>
                <a:blip r:embed="rId3"/>
                <a:stretch>
                  <a:fillRect l="-2007" t="-3980" r="-1784" b="-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BA4F085-9B8F-42AC-9082-FA7EB955E8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97889"/>
            <a:ext cx="5181600" cy="3006810"/>
          </a:xfrm>
        </p:spPr>
      </p:pic>
    </p:spTree>
    <p:extLst>
      <p:ext uri="{BB962C8B-B14F-4D97-AF65-F5344CB8AC3E}">
        <p14:creationId xmlns:p14="http://schemas.microsoft.com/office/powerpoint/2010/main" val="2639328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0555-B5A5-4116-89E9-A69C08B6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Sylfaen" panose="010A0502050306030303" pitchFamily="18" charset="0"/>
              </a:rPr>
              <a:t>Time-Interval Analysis – Part of Day Intervals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F38FA7F-7C5C-427F-9432-293C55E142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0505" y="2523924"/>
                <a:ext cx="5469294" cy="245190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Best Performing </a:t>
                </a:r>
                <a:r>
                  <a:rPr lang="en-US" dirty="0" err="1">
                    <a:solidFill>
                      <a:schemeClr val="bg1"/>
                    </a:solidFill>
                  </a:rPr>
                  <a:t>PoD</a:t>
                </a:r>
                <a:r>
                  <a:rPr lang="en-US" dirty="0">
                    <a:solidFill>
                      <a:schemeClr val="bg1"/>
                    </a:solidFill>
                  </a:rPr>
                  <a:t> – Night (9pm-5am)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71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98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=89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58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Worst Performing Day – Afternoon (12pm-5pm)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50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17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=92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44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P-value: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0.00137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F38FA7F-7C5C-427F-9432-293C55E142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0505" y="2523924"/>
                <a:ext cx="5469294" cy="2451904"/>
              </a:xfrm>
              <a:blipFill>
                <a:blip r:embed="rId3"/>
                <a:stretch>
                  <a:fillRect l="-1672" t="-6219" b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F65ADF0-82E8-482E-9572-E7CF3D8BDF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6126"/>
            <a:ext cx="5181600" cy="2990335"/>
          </a:xfrm>
        </p:spPr>
      </p:pic>
    </p:spTree>
    <p:extLst>
      <p:ext uri="{BB962C8B-B14F-4D97-AF65-F5344CB8AC3E}">
        <p14:creationId xmlns:p14="http://schemas.microsoft.com/office/powerpoint/2010/main" val="3528605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0555-B5A5-4116-89E9-A69C08B6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Sylfaen" panose="010A0502050306030303" pitchFamily="18" charset="0"/>
              </a:rPr>
              <a:t>Time-Interval Analysis – </a:t>
            </a:r>
            <a:br>
              <a:rPr lang="en-US" sz="4200" dirty="0">
                <a:solidFill>
                  <a:schemeClr val="bg1"/>
                </a:solidFill>
                <a:latin typeface="Sylfaen" panose="010A0502050306030303" pitchFamily="18" charset="0"/>
              </a:rPr>
            </a:br>
            <a:r>
              <a:rPr lang="en-US" sz="4000" dirty="0">
                <a:solidFill>
                  <a:schemeClr val="bg1"/>
                </a:solidFill>
                <a:latin typeface="Sylfaen" panose="010A0502050306030303" pitchFamily="18" charset="0"/>
              </a:rPr>
              <a:t>Theoretical Best vs Theoretical Worst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F38FA7F-7C5C-427F-9432-293C55E142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50505" y="2523924"/>
                <a:ext cx="5469294" cy="245190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Wednesday Night (Theoretical Best)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01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26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=74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02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Tuesday Afternoon (Theoretical Worst)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33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79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=90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60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P-value: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0.000164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CF38FA7F-7C5C-427F-9432-293C55E142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50505" y="2523924"/>
                <a:ext cx="5469294" cy="2451904"/>
              </a:xfrm>
              <a:blipFill>
                <a:blip r:embed="rId3"/>
                <a:stretch>
                  <a:fillRect l="-1672" t="-4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3B7679-562C-4A05-9C1D-645782C0CA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2853"/>
            <a:ext cx="5181600" cy="2996881"/>
          </a:xfrm>
        </p:spPr>
      </p:pic>
    </p:spTree>
    <p:extLst>
      <p:ext uri="{BB962C8B-B14F-4D97-AF65-F5344CB8AC3E}">
        <p14:creationId xmlns:p14="http://schemas.microsoft.com/office/powerpoint/2010/main" val="50887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6341-C356-4426-862B-C0CE06BAC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K-Means Clustering -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564F-AA5E-40E8-9641-72A0339646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Matrix of Predictor Variables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Real Class Values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 value (# of classes)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Stopping Condition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Number of iterations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Convergence of Centroids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Distance Metric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Euclidean, Manhattan, Infinite, Cosine, </a:t>
            </a:r>
            <a:r>
              <a:rPr lang="en-US" dirty="0" err="1">
                <a:solidFill>
                  <a:schemeClr val="bg1"/>
                </a:solidFill>
              </a:rPr>
              <a:t>Lr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r for </a:t>
            </a:r>
            <a:r>
              <a:rPr lang="en-US" dirty="0" err="1">
                <a:solidFill>
                  <a:schemeClr val="bg1"/>
                </a:solidFill>
              </a:rPr>
              <a:t>Lr</a:t>
            </a:r>
            <a:r>
              <a:rPr lang="en-US" dirty="0">
                <a:solidFill>
                  <a:schemeClr val="bg1"/>
                </a:solidFill>
              </a:rPr>
              <a:t> distance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0AE74-AB95-48DE-B504-50818208DC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Matrix of Centroids for each Cluster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Predicted Classes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Accuracy of Prediction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Confusion Matrix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814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6341-C356-4426-862B-C0CE06BAC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K-Means Clustering -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564F-AA5E-40E8-9641-72A0339646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Initialization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Centroids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First centroid picked as random point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Following centroids picked as furthest distance from previous centroids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Initial Predicted Classes – Centroid of minimum distance from point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0AE74-AB95-48DE-B504-50818208DC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Iteration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Assign class for each instance by minimum distance from centroids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Update centroids to be center of each new cluster</a:t>
            </a:r>
          </a:p>
          <a:p>
            <a:r>
              <a:rPr lang="en-US" dirty="0">
                <a:solidFill>
                  <a:schemeClr val="bg1"/>
                </a:solidFill>
              </a:rPr>
              <a:t>Convergence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Reach assigned number of iterations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Centroids converge to central point</a:t>
            </a:r>
          </a:p>
        </p:txBody>
      </p:sp>
    </p:spTree>
    <p:extLst>
      <p:ext uri="{BB962C8B-B14F-4D97-AF65-F5344CB8AC3E}">
        <p14:creationId xmlns:p14="http://schemas.microsoft.com/office/powerpoint/2010/main" val="180952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327CC-76EF-4D36-9775-42AF800F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The Auction 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34018-E8EB-4D9C-BF40-429896D93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072" y="1961110"/>
            <a:ext cx="511954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Faction-Wide Hub for Player-To-Player Trading</a:t>
            </a:r>
          </a:p>
          <a:p>
            <a:r>
              <a:rPr lang="en-US" dirty="0">
                <a:solidFill>
                  <a:schemeClr val="bg1"/>
                </a:solidFill>
              </a:rPr>
              <a:t>Dynamic, Highly Volatile Economy</a:t>
            </a:r>
          </a:p>
          <a:p>
            <a:r>
              <a:rPr lang="en-US" dirty="0">
                <a:solidFill>
                  <a:schemeClr val="bg1"/>
                </a:solidFill>
              </a:rPr>
              <a:t>Player Driven Competitive Pricing</a:t>
            </a:r>
          </a:p>
          <a:p>
            <a:r>
              <a:rPr lang="en-US" dirty="0">
                <a:solidFill>
                  <a:schemeClr val="bg1"/>
                </a:solidFill>
              </a:rPr>
              <a:t>Prices Affected by Demand/Popularity, Level, Relevance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EF740-F75C-49A6-A5FA-EC790EBF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330" y="2224726"/>
            <a:ext cx="6464598" cy="343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9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6341-C356-4426-862B-C0CE06BAC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K-Means Clustering - Tuning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44564F-AA5E-40E8-9641-72A0339646B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Best Attributes (significance level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=0.05)</m:t>
                    </m:r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Part of the Day</a:t>
                </a:r>
              </a:p>
              <a:p>
                <a:pPr lvl="2"/>
                <a:r>
                  <a:rPr lang="en-US" dirty="0">
                    <a:solidFill>
                      <a:schemeClr val="bg1"/>
                    </a:solidFill>
                  </a:rPr>
                  <a:t>Pearson Correlation: 0.024</a:t>
                </a:r>
              </a:p>
              <a:p>
                <a:pPr lvl="2"/>
                <a:r>
                  <a:rPr lang="en-US" dirty="0">
                    <a:solidFill>
                      <a:schemeClr val="bg1"/>
                    </a:solidFill>
                  </a:rPr>
                  <a:t>P-value: 0.00789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Elemental Fire Market Value</a:t>
                </a:r>
              </a:p>
              <a:p>
                <a:pPr lvl="2"/>
                <a:r>
                  <a:rPr lang="en-US" dirty="0">
                    <a:solidFill>
                      <a:schemeClr val="bg1"/>
                    </a:solidFill>
                  </a:rPr>
                  <a:t>Pearson Correlation: -0.015</a:t>
                </a:r>
              </a:p>
              <a:p>
                <a:pPr lvl="2"/>
                <a:r>
                  <a:rPr lang="en-US" dirty="0">
                    <a:solidFill>
                      <a:schemeClr val="bg1"/>
                    </a:solidFill>
                  </a:rPr>
                  <a:t>P-value: -0.0104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Optimal Distance Metric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Cosine Distance (68% Accuracy)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All other distances around (58% Accuracy)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Optimal Stopping Condition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Convergence of Centroids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Difference of 0.001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44564F-AA5E-40E8-9641-72A0339646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647" t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3A875D1-3EF1-49C6-BAA9-64DA027085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91" y="2077552"/>
            <a:ext cx="5678341" cy="3856718"/>
          </a:xfrm>
        </p:spPr>
      </p:pic>
    </p:spTree>
    <p:extLst>
      <p:ext uri="{BB962C8B-B14F-4D97-AF65-F5344CB8AC3E}">
        <p14:creationId xmlns:p14="http://schemas.microsoft.com/office/powerpoint/2010/main" val="140269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6341-C356-4426-862B-C0CE06BAC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K-Means Clustering -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564F-AA5E-40E8-9641-72A0339646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Accuracy: 70.17%</a:t>
            </a:r>
          </a:p>
          <a:p>
            <a:r>
              <a:rPr lang="en-US" dirty="0">
                <a:solidFill>
                  <a:schemeClr val="bg1"/>
                </a:solidFill>
              </a:rPr>
              <a:t>Confusion Matrix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91% Bias towards Decreasing / No Change</a:t>
            </a:r>
          </a:p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8D4452E-4C51-40E3-B1E5-1CD3B49AE0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40336"/>
            <a:ext cx="5181600" cy="4121916"/>
          </a:xfr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AB9CBF3-5850-4337-A3EC-D44A51078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590117"/>
              </p:ext>
            </p:extLst>
          </p:nvPr>
        </p:nvGraphicFramePr>
        <p:xfrm>
          <a:off x="1500154" y="3612155"/>
          <a:ext cx="3855618" cy="1342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206">
                  <a:extLst>
                    <a:ext uri="{9D8B030D-6E8A-4147-A177-3AD203B41FA5}">
                      <a16:colId xmlns:a16="http://schemas.microsoft.com/office/drawing/2014/main" val="1070016351"/>
                    </a:ext>
                  </a:extLst>
                </a:gridCol>
                <a:gridCol w="1285206">
                  <a:extLst>
                    <a:ext uri="{9D8B030D-6E8A-4147-A177-3AD203B41FA5}">
                      <a16:colId xmlns:a16="http://schemas.microsoft.com/office/drawing/2014/main" val="3163943483"/>
                    </a:ext>
                  </a:extLst>
                </a:gridCol>
                <a:gridCol w="1285206">
                  <a:extLst>
                    <a:ext uri="{9D8B030D-6E8A-4147-A177-3AD203B41FA5}">
                      <a16:colId xmlns:a16="http://schemas.microsoft.com/office/drawing/2014/main" val="2831578655"/>
                    </a:ext>
                  </a:extLst>
                </a:gridCol>
              </a:tblGrid>
              <a:tr h="518817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Decrease/</a:t>
                      </a:r>
                    </a:p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 Change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Increase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891635"/>
                  </a:ext>
                </a:extLst>
              </a:tr>
              <a:tr h="518817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Decrease/</a:t>
                      </a:r>
                    </a:p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No Change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72980"/>
                  </a:ext>
                </a:extLst>
              </a:tr>
              <a:tr h="30476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Increase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72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194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C45F-B7FF-4927-801A-7B754DBF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CAA22-07CA-4EE3-BE9C-D69B14908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Predicting price trends with Confidence Interval Estimation of worst/best performing time-intervals gave the best results.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Tuesday Afternoon is the best time to buy Greater Fire Protection Potion, while Wednesday Night is the best time to sell.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Correlates with weekly server reset and raiding schedules</a:t>
            </a:r>
          </a:p>
          <a:p>
            <a:r>
              <a:rPr lang="en-US" dirty="0">
                <a:solidFill>
                  <a:schemeClr val="bg1"/>
                </a:solidFill>
              </a:rPr>
              <a:t>K-means cluster is the worst performing method of prediction for this situation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Only 70% accuracy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Too many variables and too much randomness in price to predict specific price changes</a:t>
            </a:r>
          </a:p>
        </p:txBody>
      </p:sp>
    </p:spTree>
    <p:extLst>
      <p:ext uri="{BB962C8B-B14F-4D97-AF65-F5344CB8AC3E}">
        <p14:creationId xmlns:p14="http://schemas.microsoft.com/office/powerpoint/2010/main" val="279068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3927D-AF0C-4539-A887-9CFA19CEF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The Auction 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ABCA4-278A-44EC-B531-A75F28200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98" y="2074473"/>
            <a:ext cx="4900127" cy="270905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Players Exploit Behavior for Profit</a:t>
            </a:r>
          </a:p>
          <a:p>
            <a:r>
              <a:rPr lang="en-US" dirty="0">
                <a:solidFill>
                  <a:schemeClr val="bg1"/>
                </a:solidFill>
              </a:rPr>
              <a:t>No need for collecting items in world</a:t>
            </a:r>
          </a:p>
          <a:p>
            <a:r>
              <a:rPr lang="en-US" dirty="0">
                <a:solidFill>
                  <a:schemeClr val="bg1"/>
                </a:solidFill>
              </a:rPr>
              <a:t>Generates gold faster than any other method of income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E754A-EEA6-4C74-899E-2CB32F9E6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876" y="299811"/>
            <a:ext cx="4603088" cy="25360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4D92B3-CA42-45AA-B451-19B3CC9A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876" y="2936008"/>
            <a:ext cx="4603088" cy="365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98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D7198-637E-4C5E-AA6F-8F76513AD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Analyzing Price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B7BA4-C94C-4C58-B63B-8FC25A554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349" y="1907493"/>
            <a:ext cx="4610878" cy="40526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Simple Linear Regression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Correlations between </a:t>
            </a:r>
            <a:r>
              <a:rPr lang="en-US" dirty="0" err="1">
                <a:solidFill>
                  <a:schemeClr val="bg1"/>
                </a:solidFill>
              </a:rPr>
              <a:t>Craftables</a:t>
            </a:r>
            <a:r>
              <a:rPr lang="en-US" dirty="0">
                <a:solidFill>
                  <a:schemeClr val="bg1"/>
                </a:solidFill>
              </a:rPr>
              <a:t> &amp; Materials</a:t>
            </a:r>
          </a:p>
          <a:p>
            <a:r>
              <a:rPr lang="en-US" dirty="0">
                <a:solidFill>
                  <a:schemeClr val="bg1"/>
                </a:solidFill>
              </a:rPr>
              <a:t>Confidence Interval Estimation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Difference in mean price between Time Intervals</a:t>
            </a:r>
          </a:p>
          <a:p>
            <a:r>
              <a:rPr lang="en-US" dirty="0">
                <a:solidFill>
                  <a:schemeClr val="bg1"/>
                </a:solidFill>
              </a:rPr>
              <a:t>K-Means Clustering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Predicting Price Change Behavior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B07A7B-0EDC-4D8A-ADEE-910D7663E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74" y="1690687"/>
            <a:ext cx="501602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22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05DC-6412-4A5C-8C2E-D583F3BBA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Data Collection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121481-7E28-42A1-8E2A-58BC2E8722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2254832"/>
            <a:ext cx="5618376" cy="3511485"/>
          </a:xfr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FA50E56-2891-4A13-89E5-DC430808E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2" y="2170856"/>
            <a:ext cx="5181600" cy="36794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Script perpetually running on Linux server</a:t>
            </a:r>
          </a:p>
          <a:p>
            <a:r>
              <a:rPr lang="en-US" dirty="0">
                <a:solidFill>
                  <a:schemeClr val="bg1"/>
                </a:solidFill>
              </a:rPr>
              <a:t>Scans </a:t>
            </a:r>
            <a:r>
              <a:rPr lang="en-US" dirty="0" err="1">
                <a:solidFill>
                  <a:schemeClr val="bg1"/>
                </a:solidFill>
              </a:rPr>
              <a:t>TradeSkillMaster</a:t>
            </a:r>
            <a:r>
              <a:rPr lang="en-US" dirty="0">
                <a:solidFill>
                  <a:schemeClr val="bg1"/>
                </a:solidFill>
              </a:rPr>
              <a:t> data file every second – </a:t>
            </a:r>
            <a:r>
              <a:rPr lang="en-US" dirty="0" err="1">
                <a:solidFill>
                  <a:schemeClr val="bg1"/>
                </a:solidFill>
              </a:rPr>
              <a:t>AppData.lua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If update to file, parses and preprocesses data (JSON format)</a:t>
            </a:r>
          </a:p>
          <a:p>
            <a:r>
              <a:rPr lang="en-US" dirty="0">
                <a:solidFill>
                  <a:schemeClr val="bg1"/>
                </a:solidFill>
              </a:rPr>
              <a:t>Pushes processed data to AWS server</a:t>
            </a:r>
          </a:p>
        </p:txBody>
      </p:sp>
    </p:spTree>
    <p:extLst>
      <p:ext uri="{BB962C8B-B14F-4D97-AF65-F5344CB8AC3E}">
        <p14:creationId xmlns:p14="http://schemas.microsoft.com/office/powerpoint/2010/main" val="1197160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3453-DD4D-4239-9DDB-F3E555D7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AWS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F0D9D-5AE3-4BC8-9C61-119CE76BF6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670" y="2344948"/>
            <a:ext cx="5181600" cy="339634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5966 Items</a:t>
            </a:r>
          </a:p>
          <a:p>
            <a:r>
              <a:rPr lang="en-US" dirty="0">
                <a:solidFill>
                  <a:schemeClr val="bg1"/>
                </a:solidFill>
              </a:rPr>
              <a:t>~Hourly scans dating back to October 7, 2019</a:t>
            </a:r>
          </a:p>
          <a:p>
            <a:r>
              <a:rPr lang="en-US" dirty="0">
                <a:solidFill>
                  <a:schemeClr val="bg1"/>
                </a:solidFill>
              </a:rPr>
              <a:t>Attributes: </a:t>
            </a:r>
            <a:r>
              <a:rPr lang="en-US" dirty="0" err="1">
                <a:solidFill>
                  <a:schemeClr val="bg1"/>
                </a:solidFill>
              </a:rPr>
              <a:t>itemid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marketvalue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minbuyout</a:t>
            </a:r>
            <a:r>
              <a:rPr lang="en-US" dirty="0">
                <a:solidFill>
                  <a:schemeClr val="bg1"/>
                </a:solidFill>
              </a:rPr>
              <a:t>, historical, </a:t>
            </a:r>
            <a:r>
              <a:rPr lang="en-US" dirty="0" err="1">
                <a:solidFill>
                  <a:schemeClr val="bg1"/>
                </a:solidFill>
              </a:rPr>
              <a:t>numauctions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scantime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Predicted variable based off </a:t>
            </a:r>
            <a:r>
              <a:rPr lang="en-US" dirty="0" err="1">
                <a:solidFill>
                  <a:schemeClr val="bg1"/>
                </a:solidFill>
              </a:rPr>
              <a:t>minbuyout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351BE4-1A50-4D41-97BD-3C22D1A058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60047" y="2220685"/>
            <a:ext cx="5960283" cy="364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53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ACBF-CB8B-471D-9C63-416398097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Simple Linear Regression -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4EE9D-CD30-47E9-BEE3-729946D4F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Inputs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Item ID of </a:t>
            </a:r>
            <a:r>
              <a:rPr lang="en-US" dirty="0" err="1">
                <a:solidFill>
                  <a:schemeClr val="bg1"/>
                </a:solidFill>
              </a:rPr>
              <a:t>Craftables</a:t>
            </a:r>
            <a:r>
              <a:rPr lang="en-US" dirty="0">
                <a:solidFill>
                  <a:schemeClr val="bg1"/>
                </a:solidFill>
              </a:rPr>
              <a:t>,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Item Name of Craftable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List of Item IDs of Materials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List of Names of Materials</a:t>
            </a:r>
          </a:p>
          <a:p>
            <a:r>
              <a:rPr lang="en-US" dirty="0">
                <a:solidFill>
                  <a:schemeClr val="bg1"/>
                </a:solidFill>
              </a:rPr>
              <a:t>Output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Summary of Linear Correlations Ordered by Pearson Correlation Coefficient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Plots of Pairwise SLR Relationships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AD8564F-627A-4B61-A8B5-C73467D396A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6672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Steps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Extract </a:t>
                </a:r>
                <a:r>
                  <a:rPr lang="en-US" dirty="0" err="1">
                    <a:solidFill>
                      <a:schemeClr val="bg1"/>
                    </a:solidFill>
                  </a:rPr>
                  <a:t>scantimes</a:t>
                </a:r>
                <a:r>
                  <a:rPr lang="en-US" dirty="0">
                    <a:solidFill>
                      <a:schemeClr val="bg1"/>
                    </a:solidFill>
                  </a:rPr>
                  <a:t> &amp; minimum buyout prices for all items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Merge Data Sets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Produce Pearson Correlation Coefficient Matrix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 err="1">
                    <a:solidFill>
                      <a:schemeClr val="bg1"/>
                    </a:solidFill>
                  </a:rPr>
                  <a:t>pandas.dataframe.corr</a:t>
                </a:r>
                <a:r>
                  <a:rPr lang="en-US" dirty="0">
                    <a:solidFill>
                      <a:schemeClr val="bg1"/>
                    </a:solidFill>
                  </a:rPr>
                  <a:t>()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Model SLR Line for each pairwise relationship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Estimate Slope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&amp; y-intercept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bg1"/>
                    </a:solidFill>
                  </a:rPr>
                  <a:t>Calculate t-statistic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b="0" dirty="0">
                    <a:solidFill>
                      <a:schemeClr val="bg1"/>
                    </a:solidFill>
                  </a:rPr>
                  <a:t>Calculate p-value</a:t>
                </a:r>
              </a:p>
              <a:p>
                <a:pPr marL="1828800" lvl="3" indent="-457200">
                  <a:buFont typeface="+mj-lt"/>
                  <a:buAutoNum type="arabicPeriod"/>
                </a:pPr>
                <a:r>
                  <a:rPr lang="en-US" dirty="0" err="1">
                    <a:solidFill>
                      <a:schemeClr val="bg1"/>
                    </a:solidFill>
                  </a:rPr>
                  <a:t>scipy.stats.t.cdf</a:t>
                </a:r>
                <a:r>
                  <a:rPr lang="en-US" dirty="0">
                    <a:solidFill>
                      <a:schemeClr val="bg1"/>
                    </a:solidFill>
                  </a:rPr>
                  <a:t>()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b="0" dirty="0">
                    <a:solidFill>
                      <a:schemeClr val="bg1"/>
                    </a:solidFill>
                  </a:rPr>
                  <a:t>Calculate Coefficient of Determination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1371600" lvl="2" indent="-457200">
                  <a:buFont typeface="+mj-lt"/>
                  <a:buAutoNum type="arabicPeriod"/>
                </a:pPr>
                <a:endParaRPr lang="en-US" b="0" dirty="0">
                  <a:solidFill>
                    <a:schemeClr val="bg1"/>
                  </a:solidFill>
                </a:endParaRPr>
              </a:p>
              <a:p>
                <a:pPr marL="1371600" lvl="2" indent="-457200">
                  <a:buFont typeface="+mj-lt"/>
                  <a:buAutoNum type="arabicPeriod"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AD8564F-627A-4B61-A8B5-C73467D396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667250"/>
              </a:xfrm>
              <a:blipFill>
                <a:blip r:embed="rId3"/>
                <a:stretch>
                  <a:fillRect l="-1882" t="-2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2921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B9D58-67C3-4237-B81D-9612C1740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Simple Linear Regression - Mathematics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AE5762-C9DE-4635-8036-4B907AB162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Pearson Correlation Coefficient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1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6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1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ctrlP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6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1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600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en-US" sz="1600" dirty="0"/>
              </a:p>
              <a:p>
                <a:r>
                  <a:rPr lang="en-US" b="0" dirty="0">
                    <a:solidFill>
                      <a:schemeClr val="bg1"/>
                    </a:solidFill>
                  </a:rPr>
                  <a:t>Slope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1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6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6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6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600" b="0" dirty="0">
                  <a:solidFill>
                    <a:schemeClr val="bg1"/>
                  </a:solidFill>
                </a:endParaRPr>
              </a:p>
              <a:p>
                <a:r>
                  <a:rPr lang="en-US" b="0" dirty="0">
                    <a:solidFill>
                      <a:schemeClr val="bg1"/>
                    </a:solidFill>
                  </a:rPr>
                  <a:t>Y-Intercept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US" sz="1600" b="0" dirty="0">
                  <a:solidFill>
                    <a:schemeClr val="bg1"/>
                  </a:solidFill>
                </a:endParaRPr>
              </a:p>
              <a:p>
                <a:r>
                  <a:rPr lang="en-US" b="0" dirty="0">
                    <a:solidFill>
                      <a:schemeClr val="bg1"/>
                    </a:solidFill>
                  </a:rPr>
                  <a:t>T-statistic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num>
                        <m:den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𝑆𝐸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 b="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Standard Error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𝑆𝐸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16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16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16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en-US" sz="16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600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600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nary>
                                </m:e>
                                <m:sup>
                                  <m:r>
                                    <a:rPr lang="en-US" sz="16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ctrlP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6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sz="1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600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6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den>
                          </m:f>
                        </m:e>
                      </m:rad>
                    </m:oMath>
                  </m:oMathPara>
                </a14:m>
                <a:endParaRPr lang="en-US" sz="1600" b="0" dirty="0">
                  <a:solidFill>
                    <a:schemeClr val="bg1"/>
                  </a:solidFill>
                </a:endParaRPr>
              </a:p>
              <a:p>
                <a:pPr marL="0" indent="0" algn="ctr">
                  <a:buNone/>
                </a:pPr>
                <a:endParaRPr lang="en-US" b="0" dirty="0"/>
              </a:p>
              <a:p>
                <a:pPr marL="0" indent="0" algn="ctr">
                  <a:buNone/>
                </a:pPr>
                <a:endParaRPr lang="en-US" b="0" dirty="0"/>
              </a:p>
              <a:p>
                <a:pPr marL="0" indent="0" algn="ctr">
                  <a:buNone/>
                </a:pPr>
                <a:endParaRPr lang="en-US" b="0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AE5762-C9DE-4635-8036-4B907AB162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882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CE05408-F8E7-4C9B-A392-7E3BC20AD9A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P-value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r>
                                <m:rPr>
                                  <m:sty m:val="p"/>
                                </m:rPr>
                                <a:rPr lang="en-US" sz="17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1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7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  <m:r>
                                <a:rPr lang="en-US" sz="1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Coefficient of Determination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=1 − </m:t>
                      </m:r>
                      <m:f>
                        <m:fPr>
                          <m:ctrlP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𝑆𝑆𝑅</m:t>
                          </m:r>
                        </m:num>
                        <m:den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Residual Sum of Squares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𝑆𝑆𝑅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en-US" sz="1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7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7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Total Sum of Squares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en-US" sz="1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  <m:sup>
                          <m:r>
                            <a:rPr lang="en-US" sz="1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CE05408-F8E7-4C9B-A392-7E3BC20AD9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1882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3552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A6E30-D0CE-430F-9B31-D27CE1FE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Simple Linear Regression – </a:t>
            </a:r>
            <a:r>
              <a:rPr lang="en-US" dirty="0" err="1">
                <a:solidFill>
                  <a:schemeClr val="bg1"/>
                </a:solidFill>
                <a:latin typeface="Sylfaen" panose="010A0502050306030303" pitchFamily="18" charset="0"/>
              </a:rPr>
              <a:t>BiS</a:t>
            </a:r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 Results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E1AC6A-266D-424A-98B8-D00D3505FE6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2627761"/>
                <a:ext cx="5181600" cy="252244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Generally Quite Poor Performance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Green Lens vs Heart of the Wild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=2.84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=0.137</m:t>
                    </m:r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=0.0188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E1AC6A-266D-424A-98B8-D00D3505FE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2627761"/>
                <a:ext cx="5181600" cy="2522440"/>
              </a:xfrm>
              <a:blipFill>
                <a:blip r:embed="rId3"/>
                <a:stretch>
                  <a:fillRect l="-2118" t="-5314" b="-1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AEE0CB-1AB5-43FB-9CD5-057CC40FC7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181" y="1713313"/>
            <a:ext cx="4927249" cy="4351337"/>
          </a:xfrm>
        </p:spPr>
      </p:pic>
    </p:spTree>
    <p:extLst>
      <p:ext uri="{BB962C8B-B14F-4D97-AF65-F5344CB8AC3E}">
        <p14:creationId xmlns:p14="http://schemas.microsoft.com/office/powerpoint/2010/main" val="1357838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1113</Words>
  <Application>Microsoft Office PowerPoint</Application>
  <PresentationFormat>Widescreen</PresentationFormat>
  <Paragraphs>206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Sylfaen</vt:lpstr>
      <vt:lpstr>Office Theme</vt:lpstr>
      <vt:lpstr>Auction House Price Analysis</vt:lpstr>
      <vt:lpstr>The Auction House</vt:lpstr>
      <vt:lpstr>The Auction House</vt:lpstr>
      <vt:lpstr>Analyzing Price Behavior</vt:lpstr>
      <vt:lpstr>Data Collection</vt:lpstr>
      <vt:lpstr>AWS Database</vt:lpstr>
      <vt:lpstr>Simple Linear Regression - Algorithm</vt:lpstr>
      <vt:lpstr>Simple Linear Regression - Mathematics</vt:lpstr>
      <vt:lpstr>Simple Linear Regression – BiS Results</vt:lpstr>
      <vt:lpstr>Simple Linear Regression – Devilsaur Leather</vt:lpstr>
      <vt:lpstr>Simple Linear Regression – Consumables</vt:lpstr>
      <vt:lpstr>Simple Linear Regression – Flasks</vt:lpstr>
      <vt:lpstr>Time-Interval Analysis – Methodology</vt:lpstr>
      <vt:lpstr>Time-Interval Analysis – Weekday Intervals</vt:lpstr>
      <vt:lpstr>Time-Interval Analysis – Hourly Intervals</vt:lpstr>
      <vt:lpstr>Time-Interval Analysis – Part of Day Intervals</vt:lpstr>
      <vt:lpstr>Time-Interval Analysis –  Theoretical Best vs Theoretical Worst</vt:lpstr>
      <vt:lpstr>K-Means Clustering - Algorithm</vt:lpstr>
      <vt:lpstr>K-Means Clustering - Algorithm</vt:lpstr>
      <vt:lpstr>K-Means Clustering - Tuning</vt:lpstr>
      <vt:lpstr>K-Means Clustering - 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Auction House Price Analysis</dc:title>
  <dc:creator>Nikolai Alexander</dc:creator>
  <cp:lastModifiedBy>Nikolai Alexander</cp:lastModifiedBy>
  <cp:revision>34</cp:revision>
  <dcterms:created xsi:type="dcterms:W3CDTF">2019-11-11T13:59:41Z</dcterms:created>
  <dcterms:modified xsi:type="dcterms:W3CDTF">2019-12-09T21:40:42Z</dcterms:modified>
</cp:coreProperties>
</file>